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06" r:id="rId4"/>
    <p:sldId id="285" r:id="rId5"/>
    <p:sldId id="335" r:id="rId6"/>
    <p:sldId id="340" r:id="rId7"/>
    <p:sldId id="329" r:id="rId8"/>
    <p:sldId id="341" r:id="rId9"/>
    <p:sldId id="313" r:id="rId10"/>
    <p:sldId id="318" r:id="rId11"/>
    <p:sldId id="284" r:id="rId12"/>
    <p:sldId id="324" r:id="rId13"/>
    <p:sldId id="274" r:id="rId14"/>
    <p:sldId id="272" r:id="rId15"/>
    <p:sldId id="273" r:id="rId16"/>
    <p:sldId id="264" r:id="rId17"/>
    <p:sldId id="275" r:id="rId18"/>
    <p:sldId id="342" r:id="rId19"/>
    <p:sldId id="268" r:id="rId20"/>
    <p:sldId id="261" r:id="rId21"/>
    <p:sldId id="262" r:id="rId22"/>
    <p:sldId id="263" r:id="rId23"/>
  </p:sldIdLst>
  <p:sldSz cx="12192000" cy="6858000"/>
  <p:notesSz cx="6858000" cy="9144000"/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819248C-42BE-9F43-9F46-40D50B305A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226005" cy="1268759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776" y="512911"/>
            <a:ext cx="1852952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184D85F6-7FAA-4F65-8BBD-CF868D00AF57}" type="datetimeFigureOut">
              <a:rPr lang="nl-NL" smtClean="0"/>
              <a:t>25-2-2022</a:t>
            </a:fld>
            <a:endParaRPr lang="nl-NL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189" y="501835"/>
            <a:ext cx="7006707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4246" y="5800329"/>
            <a:ext cx="504350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4246" y="6017497"/>
            <a:ext cx="5043508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9" y="1196750"/>
            <a:ext cx="1137167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239200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68300"/>
            <a:ext cx="11519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463" y="5948301"/>
            <a:ext cx="11519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76827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8" y="1180848"/>
            <a:ext cx="11371679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294" y="5915172"/>
            <a:ext cx="503741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294" y="6140291"/>
            <a:ext cx="503741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9182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050" y="371475"/>
            <a:ext cx="5578609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099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41" y="368302"/>
            <a:ext cx="5580197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050" y="5997446"/>
            <a:ext cx="5578609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050" y="6214614"/>
            <a:ext cx="5578609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5572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6929" y="371475"/>
            <a:ext cx="5578609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099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2" y="368301"/>
            <a:ext cx="5580197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6929" y="5969311"/>
            <a:ext cx="5578609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929" y="6186479"/>
            <a:ext cx="5578609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7326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20C5D57-6775-6546-A52D-BBB107FFAA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04" y="2439285"/>
            <a:ext cx="6933992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10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>
            <a:extLst>
              <a:ext uri="{FF2B5EF4-FFF2-40B4-BE49-F238E27FC236}">
                <a16:creationId xmlns:a16="http://schemas.microsoft.com/office/drawing/2014/main" id="{87F847E1-C859-2E44-9D27-7F834608F4E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212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>
            <a:extLst>
              <a:ext uri="{FF2B5EF4-FFF2-40B4-BE49-F238E27FC236}">
                <a16:creationId xmlns:a16="http://schemas.microsoft.com/office/drawing/2014/main" id="{20C5A405-B822-4547-9A91-BBD9695DE0A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6090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>
            <a:extLst>
              <a:ext uri="{FF2B5EF4-FFF2-40B4-BE49-F238E27FC236}">
                <a16:creationId xmlns:a16="http://schemas.microsoft.com/office/drawing/2014/main" id="{73BB1706-1B20-CC45-ABAF-098B56020CE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2623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>
            <a:extLst>
              <a:ext uri="{FF2B5EF4-FFF2-40B4-BE49-F238E27FC236}">
                <a16:creationId xmlns:a16="http://schemas.microsoft.com/office/drawing/2014/main" id="{D0592751-CA00-FF4A-BFDE-7B39EE4E49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6916" y="3740461"/>
            <a:ext cx="7558168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AC53C93C-EB79-8241-B6CC-89740473FA0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7996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FA509071-8069-1A4F-B6A4-3D31CB71AB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6090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84175359-8EA8-794D-BC12-68AFC36BDE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4185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6E9763FA-FD82-094F-A92E-D2E2327457A8}"/>
              </a:ext>
            </a:extLst>
          </p:cNvPr>
          <p:cNvCxnSpPr>
            <a:cxnSpLocks/>
          </p:cNvCxnSpPr>
          <p:nvPr/>
        </p:nvCxnSpPr>
        <p:spPr>
          <a:xfrm>
            <a:off x="2316916" y="4011053"/>
            <a:ext cx="7558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F7EEA9D3-34D3-B94D-A851-38ECCEEF7F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985" y="1816100"/>
            <a:ext cx="5650029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06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424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28F4B-9D69-4FD5-9F44-4132B7DB5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2960261-4BFF-4726-88AB-A95CEC7E5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B331AF-13DF-4156-A1EA-600A5CC9D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D85F6-7FAA-4F65-8BBD-CF868D00AF57}" type="datetimeFigureOut">
              <a:rPr lang="nl-NL" smtClean="0"/>
              <a:t>25-2-2022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3CF814-490F-4DA4-9CFC-5A2B9C0E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FE0709-2F53-4F7E-B88E-A2A592E4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62041-F8DB-4155-991B-2EFE50C2B03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300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7BADFF9-E568-BA49-BE4F-7AB96E59CD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776" y="512911"/>
            <a:ext cx="1852952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184D85F6-7FAA-4F65-8BBD-CF868D00AF57}" type="datetimeFigureOut">
              <a:rPr lang="nl-NL" smtClean="0"/>
              <a:t>25-2-2022</a:t>
            </a:fld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283" y="5800329"/>
            <a:ext cx="5037435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294" y="6017497"/>
            <a:ext cx="503741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9" y="1196750"/>
            <a:ext cx="1137167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189" y="501835"/>
            <a:ext cx="7006707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67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307" y="512911"/>
            <a:ext cx="1866421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184D85F6-7FAA-4F65-8BBD-CF868D00AF57}" type="datetimeFigureOut">
              <a:rPr lang="nl-NL" smtClean="0"/>
              <a:t>25-2-2022</a:t>
            </a:fld>
            <a:endParaRPr lang="nl-NL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646" y="1196750"/>
            <a:ext cx="5583014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645" y="6084056"/>
            <a:ext cx="5583014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462" y="6309175"/>
            <a:ext cx="5580197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41" y="1196751"/>
            <a:ext cx="556115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163" y="501835"/>
            <a:ext cx="6994758" cy="227101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8F8814-A3C8-3D4D-800C-835B328FB7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64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307" y="512911"/>
            <a:ext cx="1866421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184D85F6-7FAA-4F65-8BBD-CF868D00AF57}" type="datetimeFigureOut">
              <a:rPr lang="nl-NL" smtClean="0"/>
              <a:t>25-2-2022</a:t>
            </a:fld>
            <a:endParaRPr lang="nl-NL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646" y="1196750"/>
            <a:ext cx="6984795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645" y="6084056"/>
            <a:ext cx="7011057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462" y="6309175"/>
            <a:ext cx="7008239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3623" y="1196751"/>
            <a:ext cx="419287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163" y="501835"/>
            <a:ext cx="6994758" cy="227101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9907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4325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7959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049" y="3602573"/>
            <a:ext cx="5578609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690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4325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59521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/>
        </p:nvCxnSpPr>
        <p:spPr>
          <a:xfrm>
            <a:off x="359907" y="3873165"/>
            <a:ext cx="69847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41DFEBCF-DE1F-8241-84A8-78A5B8837C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06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147" y="1196975"/>
            <a:ext cx="7557707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147" y="2450593"/>
            <a:ext cx="7557707" cy="3443316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460101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147" y="1196975"/>
            <a:ext cx="7557707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341AAF1D-0131-0F44-8513-D6B557F800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147" y="2450593"/>
            <a:ext cx="7557707" cy="3443316"/>
          </a:xfrm>
          <a:prstGeom prst="rect">
            <a:avLst/>
          </a:prstGeom>
        </p:spPr>
        <p:txBody>
          <a:bodyPr/>
          <a:lstStyle>
            <a:lvl1pPr marL="450715" marR="0" indent="-450715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8733" algn="l"/>
                <a:tab pos="1452127" algn="l"/>
              </a:tabLst>
              <a:defRPr lang="nl-NL" sz="2199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034" indent="-309470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091" indent="-311057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410" indent="-31105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199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013" indent="-36660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332" indent="-352319">
              <a:spcBef>
                <a:spcPts val="600"/>
              </a:spcBef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070" indent="-311057"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6389" indent="-352319">
              <a:tabLst/>
              <a:defRPr lang="nl-NL" sz="2199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23096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6244" y="368301"/>
            <a:ext cx="7559293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050" y="371475"/>
            <a:ext cx="3634429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25" y="1664209"/>
            <a:ext cx="3635053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270388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71476"/>
            <a:ext cx="7559293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39098" y="371475"/>
            <a:ext cx="3615819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097" y="1627632"/>
            <a:ext cx="3616441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199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254607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68300"/>
            <a:ext cx="11519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528883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90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126" rtl="0" eaLnBrk="1" latinLnBrk="0" hangingPunct="1">
        <a:spcBef>
          <a:spcPct val="0"/>
        </a:spcBef>
        <a:buNone/>
        <a:defRPr sz="2099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126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919" indent="-269919" algn="l" defTabSz="914126" rtl="0" eaLnBrk="1" latinLnBrk="0" hangingPunct="1">
        <a:lnSpc>
          <a:spcPct val="110000"/>
        </a:lnSpc>
        <a:spcBef>
          <a:spcPts val="2099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919" indent="-269919" algn="l" defTabSz="914126" rtl="0" eaLnBrk="1" latinLnBrk="0" hangingPunct="1">
        <a:lnSpc>
          <a:spcPct val="110000"/>
        </a:lnSpc>
        <a:spcBef>
          <a:spcPts val="2099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09757" indent="-269919" algn="l" defTabSz="914126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316FC-9873-491F-A681-20FE44B5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7583"/>
            <a:ext cx="9144000" cy="1228379"/>
          </a:xfrm>
        </p:spPr>
        <p:txBody>
          <a:bodyPr/>
          <a:lstStyle/>
          <a:p>
            <a:br>
              <a:rPr lang="nl-NL" sz="4000" dirty="0"/>
            </a:br>
            <a:br>
              <a:rPr lang="nl-NL" sz="4000" dirty="0"/>
            </a:br>
            <a:r>
              <a:rPr lang="nl-NL" sz="4000" dirty="0"/>
              <a:t>Meeting 25-2-2022</a:t>
            </a:r>
            <a:br>
              <a:rPr lang="nl-NL" sz="4000" dirty="0"/>
            </a:br>
            <a:r>
              <a:rPr lang="nl-NL" sz="4000" dirty="0" err="1"/>
              <a:t>Overview</a:t>
            </a:r>
            <a:r>
              <a:rPr lang="nl-NL" sz="4000" dirty="0"/>
              <a:t> of </a:t>
            </a:r>
            <a:r>
              <a:rPr lang="nl-NL" sz="4000" dirty="0" err="1"/>
              <a:t>progress</a:t>
            </a:r>
            <a:r>
              <a:rPr lang="nl-NL" sz="4000" dirty="0"/>
              <a:t> </a:t>
            </a:r>
            <a:r>
              <a:rPr lang="nl-NL" sz="4000" dirty="0" err="1"/>
              <a:t>and</a:t>
            </a:r>
            <a:r>
              <a:rPr lang="nl-NL" sz="4000" dirty="0"/>
              <a:t> </a:t>
            </a:r>
            <a:r>
              <a:rPr lang="nl-NL" sz="4000" dirty="0" err="1"/>
              <a:t>plans</a:t>
            </a:r>
            <a:endParaRPr lang="nl-NL" sz="40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A207AD1-FAB1-4BFB-A6A8-0F52532C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2122"/>
            <a:ext cx="9144000" cy="705678"/>
          </a:xfrm>
        </p:spPr>
        <p:txBody>
          <a:bodyPr/>
          <a:lstStyle/>
          <a:p>
            <a:r>
              <a:rPr lang="nl-NL" dirty="0"/>
              <a:t>Joren Janzing</a:t>
            </a:r>
          </a:p>
        </p:txBody>
      </p:sp>
    </p:spTree>
    <p:extLst>
      <p:ext uri="{BB962C8B-B14F-4D97-AF65-F5344CB8AC3E}">
        <p14:creationId xmlns:p14="http://schemas.microsoft.com/office/powerpoint/2010/main" val="193906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C5474DB-F6A3-406E-A22B-ABBFFE968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9" t="10074" r="1751" b="7704"/>
          <a:stretch/>
        </p:blipFill>
        <p:spPr>
          <a:xfrm>
            <a:off x="272809" y="477520"/>
            <a:ext cx="11646381" cy="5902960"/>
          </a:xfrm>
          <a:prstGeom prst="rect">
            <a:avLst/>
          </a:prstGeom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6CA832DD-E6A1-4117-A0F6-040092CB208A}"/>
              </a:ext>
            </a:extLst>
          </p:cNvPr>
          <p:cNvSpPr/>
          <p:nvPr/>
        </p:nvSpPr>
        <p:spPr>
          <a:xfrm>
            <a:off x="2895600" y="2651760"/>
            <a:ext cx="690880" cy="1178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1A6D12A-3AFE-4C3E-91E2-0FF78293E51B}"/>
              </a:ext>
            </a:extLst>
          </p:cNvPr>
          <p:cNvSpPr txBox="1"/>
          <p:nvPr/>
        </p:nvSpPr>
        <p:spPr>
          <a:xfrm>
            <a:off x="2652328" y="112052"/>
            <a:ext cx="66620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/>
              <a:t>APACE ensemble</a:t>
            </a:r>
          </a:p>
        </p:txBody>
      </p:sp>
    </p:spTree>
    <p:extLst>
      <p:ext uri="{BB962C8B-B14F-4D97-AF65-F5344CB8AC3E}">
        <p14:creationId xmlns:p14="http://schemas.microsoft.com/office/powerpoint/2010/main" val="51827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F251E15-B64B-49AE-9CC7-C9F948DFF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9" t="4820" r="45893" b="23303"/>
          <a:stretch/>
        </p:blipFill>
        <p:spPr>
          <a:xfrm>
            <a:off x="90842" y="542939"/>
            <a:ext cx="11785030" cy="6593756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E40C4EBE-52EB-43ED-89E7-BB17BFF62CA9}"/>
              </a:ext>
            </a:extLst>
          </p:cNvPr>
          <p:cNvSpPr txBox="1"/>
          <p:nvPr/>
        </p:nvSpPr>
        <p:spPr>
          <a:xfrm>
            <a:off x="5062330" y="595948"/>
            <a:ext cx="106017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nl-NL" sz="1100" dirty="0"/>
              <a:t>1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65AAF25-971F-4CDC-8880-06D411267C94}"/>
              </a:ext>
            </a:extLst>
          </p:cNvPr>
          <p:cNvSpPr txBox="1"/>
          <p:nvPr/>
        </p:nvSpPr>
        <p:spPr>
          <a:xfrm>
            <a:off x="2652328" y="112052"/>
            <a:ext cx="66620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/>
              <a:t>New CESM2 PACE ensemble</a:t>
            </a:r>
          </a:p>
        </p:txBody>
      </p:sp>
    </p:spTree>
    <p:extLst>
      <p:ext uri="{BB962C8B-B14F-4D97-AF65-F5344CB8AC3E}">
        <p14:creationId xmlns:p14="http://schemas.microsoft.com/office/powerpoint/2010/main" val="339092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B36A8-E3C7-4217-ABDB-0BA44D511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Are </a:t>
            </a:r>
            <a:r>
              <a:rPr lang="nl-NL" dirty="0" err="1"/>
              <a:t>the</a:t>
            </a:r>
            <a:r>
              <a:rPr lang="nl-NL" dirty="0"/>
              <a:t> 1940s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exceptional</a:t>
            </a:r>
            <a:r>
              <a:rPr lang="nl-NL" dirty="0"/>
              <a:t> time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</a:t>
            </a:r>
            <a:r>
              <a:rPr lang="nl-NL" dirty="0" err="1"/>
              <a:t>winds</a:t>
            </a:r>
            <a:r>
              <a:rPr lang="nl-NL" dirty="0"/>
              <a:t>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0CAFE6-242A-4674-8870-4ECB7701C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146" y="2450592"/>
            <a:ext cx="7557707" cy="205530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Positive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 </a:t>
            </a:r>
            <a:r>
              <a:rPr lang="nl-NL" dirty="0" err="1"/>
              <a:t>anomaly</a:t>
            </a:r>
            <a:r>
              <a:rPr lang="nl-NL" dirty="0"/>
              <a:t> in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seasons</a:t>
            </a:r>
            <a:r>
              <a:rPr lang="nl-NL" dirty="0"/>
              <a:t> over 1939-1942 </a:t>
            </a:r>
            <a:r>
              <a:rPr lang="nl-NL" dirty="0" err="1"/>
              <a:t>period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First peak of </a:t>
            </a:r>
            <a:r>
              <a:rPr lang="nl-NL" dirty="0" err="1"/>
              <a:t>its</a:t>
            </a:r>
            <a:r>
              <a:rPr lang="nl-NL" dirty="0"/>
              <a:t> kind in </a:t>
            </a:r>
            <a:r>
              <a:rPr lang="nl-NL" dirty="0" err="1"/>
              <a:t>the</a:t>
            </a:r>
            <a:r>
              <a:rPr lang="nl-NL" dirty="0"/>
              <a:t> dataset.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</a:t>
            </a:r>
            <a:r>
              <a:rPr lang="nl-NL" dirty="0" err="1"/>
              <a:t>threshold</a:t>
            </a:r>
            <a:r>
              <a:rPr lang="nl-NL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necessarily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strongest</a:t>
            </a:r>
            <a:r>
              <a:rPr lang="nl-NL" dirty="0"/>
              <a:t> </a:t>
            </a:r>
            <a:r>
              <a:rPr lang="nl-NL" dirty="0" err="1"/>
              <a:t>anomaly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ENSO like </a:t>
            </a:r>
            <a:r>
              <a:rPr lang="nl-NL" dirty="0" err="1"/>
              <a:t>pattern</a:t>
            </a:r>
            <a:r>
              <a:rPr lang="nl-NL" dirty="0"/>
              <a:t>, but </a:t>
            </a:r>
            <a:r>
              <a:rPr lang="nl-NL" dirty="0" err="1"/>
              <a:t>weaker</a:t>
            </a:r>
            <a:r>
              <a:rPr lang="nl-NL" dirty="0"/>
              <a:t> at </a:t>
            </a:r>
            <a:r>
              <a:rPr lang="nl-NL" dirty="0" err="1"/>
              <a:t>shelf</a:t>
            </a:r>
            <a:r>
              <a:rPr lang="nl-NL" dirty="0"/>
              <a:t> </a:t>
            </a:r>
            <a:r>
              <a:rPr lang="nl-NL" dirty="0" err="1"/>
              <a:t>edge</a:t>
            </a:r>
            <a:r>
              <a:rPr lang="nl-NL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Other</a:t>
            </a:r>
            <a:r>
              <a:rPr lang="nl-NL" dirty="0"/>
              <a:t> factors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play</a:t>
            </a:r>
            <a:r>
              <a:rPr lang="nl-NL" dirty="0"/>
              <a:t> a </a:t>
            </a:r>
            <a:r>
              <a:rPr lang="nl-NL" dirty="0" err="1"/>
              <a:t>role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are </a:t>
            </a:r>
            <a:r>
              <a:rPr lang="nl-NL" dirty="0" err="1"/>
              <a:t>not</a:t>
            </a:r>
            <a:r>
              <a:rPr lang="nl-NL" dirty="0"/>
              <a:t> in PACE ensemble.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5437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2B9472-71C9-47D5-8145-364E0B177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MITgcm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71D98C-CB5D-4BC8-8D6C-EC02AD48D0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MITgcm</a:t>
            </a:r>
            <a:r>
              <a:rPr lang="nl-NL" dirty="0"/>
              <a:t> </a:t>
            </a:r>
            <a:r>
              <a:rPr lang="nl-NL" dirty="0" err="1"/>
              <a:t>forced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PACE ensemble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Amundsen</a:t>
            </a:r>
            <a:r>
              <a:rPr lang="nl-NL" dirty="0"/>
              <a:t> Sea </a:t>
            </a:r>
            <a:r>
              <a:rPr lang="nl-NL" dirty="0" err="1"/>
              <a:t>region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718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9415C35-F98D-4264-9F38-781C2B085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2" t="7936" r="4643" b="7778"/>
          <a:stretch/>
        </p:blipFill>
        <p:spPr>
          <a:xfrm>
            <a:off x="729342" y="1077686"/>
            <a:ext cx="10896601" cy="5780314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4C1C7EF-C6F8-43D5-8E91-DD0953CC2810}"/>
              </a:ext>
            </a:extLst>
          </p:cNvPr>
          <p:cNvSpPr txBox="1"/>
          <p:nvPr/>
        </p:nvSpPr>
        <p:spPr>
          <a:xfrm>
            <a:off x="2764971" y="337459"/>
            <a:ext cx="66620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Not</a:t>
            </a:r>
            <a:r>
              <a:rPr lang="nl-NL" sz="2800" b="1" dirty="0"/>
              <a:t> a lot happening in </a:t>
            </a:r>
            <a:r>
              <a:rPr lang="nl-NL" sz="2800" b="1" dirty="0" err="1"/>
              <a:t>the</a:t>
            </a:r>
            <a:r>
              <a:rPr lang="nl-NL" sz="2800" b="1" dirty="0"/>
              <a:t> ensemble </a:t>
            </a:r>
            <a:r>
              <a:rPr lang="nl-NL" sz="2800" b="1" dirty="0" err="1"/>
              <a:t>mean</a:t>
            </a:r>
            <a:r>
              <a:rPr lang="nl-NL" sz="2800" b="1" dirty="0"/>
              <a:t>… 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C0414E84-A522-4C57-A12B-F0D2A38AC459}"/>
              </a:ext>
            </a:extLst>
          </p:cNvPr>
          <p:cNvSpPr/>
          <p:nvPr/>
        </p:nvSpPr>
        <p:spPr>
          <a:xfrm>
            <a:off x="2994991" y="5110133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37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ADEE933-91F4-4627-80C6-AD3F5980C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7" t="8254" r="2233" b="8889"/>
          <a:stretch/>
        </p:blipFill>
        <p:spPr>
          <a:xfrm>
            <a:off x="887876" y="1240956"/>
            <a:ext cx="10975832" cy="5617044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CFB84EAA-B2BB-414C-BFD2-F23DEB4506EB}"/>
              </a:ext>
            </a:extLst>
          </p:cNvPr>
          <p:cNvSpPr/>
          <p:nvPr/>
        </p:nvSpPr>
        <p:spPr>
          <a:xfrm>
            <a:off x="3048000" y="5236029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074AE2A-2EE5-4FB0-B458-4EB3DB019A86}"/>
              </a:ext>
            </a:extLst>
          </p:cNvPr>
          <p:cNvSpPr txBox="1"/>
          <p:nvPr/>
        </p:nvSpPr>
        <p:spPr>
          <a:xfrm>
            <a:off x="2764971" y="206831"/>
            <a:ext cx="666205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2800" b="1" dirty="0"/>
              <a:t>Are </a:t>
            </a:r>
            <a:r>
              <a:rPr lang="nl-NL" sz="2800" b="1" dirty="0" err="1"/>
              <a:t>there</a:t>
            </a:r>
            <a:r>
              <a:rPr lang="nl-NL" sz="2800" b="1" dirty="0"/>
              <a:t> ensemble members </a:t>
            </a:r>
            <a:r>
              <a:rPr lang="nl-NL" sz="2800" b="1" dirty="0" err="1"/>
              <a:t>that</a:t>
            </a:r>
            <a:r>
              <a:rPr lang="nl-NL" sz="2800" b="1" dirty="0"/>
              <a:t> show a strong </a:t>
            </a:r>
            <a:r>
              <a:rPr lang="nl-NL" sz="2800" b="1" dirty="0" err="1"/>
              <a:t>increase</a:t>
            </a:r>
            <a:r>
              <a:rPr lang="nl-NL" sz="2800" b="1" dirty="0"/>
              <a:t> in </a:t>
            </a:r>
            <a:r>
              <a:rPr lang="nl-NL" sz="2800" b="1" dirty="0" err="1"/>
              <a:t>melting</a:t>
            </a:r>
            <a:r>
              <a:rPr lang="nl-NL" sz="2800" b="1" dirty="0"/>
              <a:t> in </a:t>
            </a:r>
            <a:r>
              <a:rPr lang="nl-NL" sz="2800" b="1" dirty="0" err="1"/>
              <a:t>the</a:t>
            </a:r>
            <a:r>
              <a:rPr lang="nl-NL" sz="2800" b="1" dirty="0"/>
              <a:t> 1940s?</a:t>
            </a:r>
          </a:p>
        </p:txBody>
      </p:sp>
    </p:spTree>
    <p:extLst>
      <p:ext uri="{BB962C8B-B14F-4D97-AF65-F5344CB8AC3E}">
        <p14:creationId xmlns:p14="http://schemas.microsoft.com/office/powerpoint/2010/main" val="192222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7FC7677-4369-4477-B1B9-A2F64AC13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" t="8254" r="5179" b="8095"/>
          <a:stretch/>
        </p:blipFill>
        <p:spPr>
          <a:xfrm>
            <a:off x="827314" y="1429472"/>
            <a:ext cx="10352314" cy="542852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4AB6250-E07B-4A48-8814-DD0F6D7CC69F}"/>
              </a:ext>
            </a:extLst>
          </p:cNvPr>
          <p:cNvSpPr txBox="1"/>
          <p:nvPr/>
        </p:nvSpPr>
        <p:spPr>
          <a:xfrm>
            <a:off x="2764971" y="206831"/>
            <a:ext cx="66620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What</a:t>
            </a:r>
            <a:r>
              <a:rPr lang="nl-NL" sz="2800" b="1" dirty="0"/>
              <a:t> do </a:t>
            </a:r>
            <a:r>
              <a:rPr lang="nl-NL" sz="2800" b="1" dirty="0" err="1"/>
              <a:t>they</a:t>
            </a:r>
            <a:r>
              <a:rPr lang="nl-NL" sz="2800" b="1" dirty="0"/>
              <a:t> have in common?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20A76C1-1335-42B1-AAEE-C577BCBE7287}"/>
              </a:ext>
            </a:extLst>
          </p:cNvPr>
          <p:cNvSpPr/>
          <p:nvPr/>
        </p:nvSpPr>
        <p:spPr>
          <a:xfrm>
            <a:off x="2656114" y="2090057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D5E3ED1-99B8-4A5C-BE40-F4EDCBCEB530}"/>
              </a:ext>
            </a:extLst>
          </p:cNvPr>
          <p:cNvSpPr/>
          <p:nvPr/>
        </p:nvSpPr>
        <p:spPr>
          <a:xfrm>
            <a:off x="2862943" y="3722914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2316BF36-FD0E-45FA-A046-B0F3EA3C781D}"/>
              </a:ext>
            </a:extLst>
          </p:cNvPr>
          <p:cNvSpPr/>
          <p:nvPr/>
        </p:nvSpPr>
        <p:spPr>
          <a:xfrm>
            <a:off x="3037114" y="5312227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80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EBC8D6-2C40-49BC-854C-6D9A09F9E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7619" r="5447" b="7301"/>
          <a:stretch/>
        </p:blipFill>
        <p:spPr>
          <a:xfrm>
            <a:off x="332013" y="772887"/>
            <a:ext cx="11527971" cy="6247718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B11B6549-0D7D-449D-B6CE-1B382B9BA98E}"/>
              </a:ext>
            </a:extLst>
          </p:cNvPr>
          <p:cNvSpPr/>
          <p:nvPr/>
        </p:nvSpPr>
        <p:spPr>
          <a:xfrm>
            <a:off x="7330346" y="5301342"/>
            <a:ext cx="1785257" cy="13498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154C8B9-6AFF-4435-9A09-9230FD174522}"/>
              </a:ext>
            </a:extLst>
          </p:cNvPr>
          <p:cNvSpPr txBox="1"/>
          <p:nvPr/>
        </p:nvSpPr>
        <p:spPr>
          <a:xfrm>
            <a:off x="1152939" y="206831"/>
            <a:ext cx="91174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Slightly</a:t>
            </a:r>
            <a:r>
              <a:rPr lang="nl-NL" sz="2800" b="1" dirty="0"/>
              <a:t> </a:t>
            </a:r>
            <a:r>
              <a:rPr lang="nl-NL" sz="2800" b="1" dirty="0" err="1"/>
              <a:t>stronger</a:t>
            </a:r>
            <a:r>
              <a:rPr lang="nl-NL" sz="2800" b="1" dirty="0"/>
              <a:t> response </a:t>
            </a:r>
            <a:r>
              <a:rPr lang="nl-NL" sz="2800" b="1" dirty="0" err="1"/>
              <a:t>when</a:t>
            </a:r>
            <a:r>
              <a:rPr lang="nl-NL" sz="2800" b="1" dirty="0"/>
              <a:t> </a:t>
            </a:r>
            <a:r>
              <a:rPr lang="nl-NL" sz="2800" b="1" dirty="0" err="1"/>
              <a:t>removing</a:t>
            </a:r>
            <a:r>
              <a:rPr lang="nl-NL" sz="2800" b="1" dirty="0"/>
              <a:t> </a:t>
            </a:r>
            <a:r>
              <a:rPr lang="nl-NL" sz="2800" b="1" dirty="0" err="1"/>
              <a:t>convection</a:t>
            </a:r>
            <a:r>
              <a:rPr lang="nl-NL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0823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6D4421BB-6632-4C1D-9F17-99A58043F080}"/>
              </a:ext>
            </a:extLst>
          </p:cNvPr>
          <p:cNvSpPr txBox="1"/>
          <p:nvPr/>
        </p:nvSpPr>
        <p:spPr>
          <a:xfrm>
            <a:off x="2764969" y="47805"/>
            <a:ext cx="666205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Correlation</a:t>
            </a:r>
            <a:r>
              <a:rPr lang="nl-NL" sz="2800" b="1" dirty="0"/>
              <a:t> </a:t>
            </a:r>
            <a:r>
              <a:rPr lang="nl-NL" sz="2800" b="1" dirty="0" err="1"/>
              <a:t>maps</a:t>
            </a:r>
            <a:r>
              <a:rPr lang="nl-NL" sz="2800" b="1" dirty="0"/>
              <a:t>: </a:t>
            </a:r>
            <a:r>
              <a:rPr lang="nl-NL" sz="2800" b="1" dirty="0" err="1"/>
              <a:t>what</a:t>
            </a:r>
            <a:r>
              <a:rPr lang="nl-NL" sz="2800" b="1" dirty="0"/>
              <a:t> </a:t>
            </a:r>
            <a:r>
              <a:rPr lang="nl-NL" sz="2800" b="1" dirty="0" err="1"/>
              <a:t>regions</a:t>
            </a:r>
            <a:r>
              <a:rPr lang="nl-NL" sz="2800" b="1" dirty="0"/>
              <a:t> are </a:t>
            </a:r>
            <a:r>
              <a:rPr lang="nl-NL" sz="2800" b="1" dirty="0" err="1"/>
              <a:t>influential</a:t>
            </a:r>
            <a:r>
              <a:rPr lang="nl-NL" sz="2800" b="1" dirty="0"/>
              <a:t> in </a:t>
            </a:r>
            <a:r>
              <a:rPr lang="nl-NL" sz="2800" b="1" dirty="0" err="1"/>
              <a:t>the</a:t>
            </a:r>
            <a:r>
              <a:rPr lang="nl-NL" sz="2800" b="1" dirty="0"/>
              <a:t> model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E98FB17-162D-47E6-8FB8-77A56915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5" t="39047" r="2352" b="15238"/>
          <a:stretch/>
        </p:blipFill>
        <p:spPr>
          <a:xfrm>
            <a:off x="0" y="1330954"/>
            <a:ext cx="12093159" cy="48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82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21AD7B3-7CC4-4BF6-8A97-33A68691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9" t="30618" r="61885" b="45208"/>
          <a:stretch/>
        </p:blipFill>
        <p:spPr>
          <a:xfrm>
            <a:off x="453529" y="1196615"/>
            <a:ext cx="11284935" cy="4915344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113860AD-38F5-4D1B-85B1-EF1E5B661447}"/>
              </a:ext>
            </a:extLst>
          </p:cNvPr>
          <p:cNvSpPr txBox="1"/>
          <p:nvPr/>
        </p:nvSpPr>
        <p:spPr>
          <a:xfrm>
            <a:off x="2764969" y="47805"/>
            <a:ext cx="666205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Correlation</a:t>
            </a:r>
            <a:r>
              <a:rPr lang="nl-NL" sz="2800" b="1" dirty="0"/>
              <a:t> </a:t>
            </a:r>
            <a:r>
              <a:rPr lang="nl-NL" sz="2800" b="1" dirty="0" err="1"/>
              <a:t>maps</a:t>
            </a:r>
            <a:r>
              <a:rPr lang="nl-NL" sz="2800" b="1" dirty="0"/>
              <a:t>: </a:t>
            </a:r>
            <a:r>
              <a:rPr lang="nl-NL" sz="2800" b="1" dirty="0" err="1"/>
              <a:t>what</a:t>
            </a:r>
            <a:r>
              <a:rPr lang="nl-NL" sz="2800" b="1" dirty="0"/>
              <a:t> </a:t>
            </a:r>
            <a:r>
              <a:rPr lang="nl-NL" sz="2800" b="1" dirty="0" err="1"/>
              <a:t>regions</a:t>
            </a:r>
            <a:r>
              <a:rPr lang="nl-NL" sz="2800" b="1" dirty="0"/>
              <a:t> are </a:t>
            </a:r>
            <a:r>
              <a:rPr lang="nl-NL" sz="2800" b="1" dirty="0" err="1"/>
              <a:t>influential</a:t>
            </a:r>
            <a:r>
              <a:rPr lang="nl-NL" sz="2800" b="1" dirty="0"/>
              <a:t> in </a:t>
            </a:r>
            <a:r>
              <a:rPr lang="nl-NL" sz="2800" b="1" dirty="0" err="1"/>
              <a:t>the</a:t>
            </a:r>
            <a:r>
              <a:rPr lang="nl-NL" sz="2800" b="1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95024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DC9006-B6BD-405D-85A7-988DEF977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0B0773-AB39-499C-93E1-674B5936C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Overview</a:t>
            </a:r>
            <a:r>
              <a:rPr lang="nl-NL" dirty="0"/>
              <a:t> of </a:t>
            </a:r>
            <a:r>
              <a:rPr lang="nl-NL" dirty="0" err="1"/>
              <a:t>progress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far:</a:t>
            </a:r>
            <a:br>
              <a:rPr lang="nl-NL" dirty="0"/>
            </a:br>
            <a:r>
              <a:rPr lang="nl-NL" dirty="0"/>
              <a:t>-PACE </a:t>
            </a:r>
            <a:r>
              <a:rPr lang="nl-NL" dirty="0" err="1"/>
              <a:t>results</a:t>
            </a:r>
            <a:br>
              <a:rPr lang="nl-NL" dirty="0"/>
            </a:br>
            <a:r>
              <a:rPr lang="nl-NL" dirty="0"/>
              <a:t>-</a:t>
            </a:r>
            <a:r>
              <a:rPr lang="nl-NL" dirty="0" err="1"/>
              <a:t>MITgcm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Plans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coming</a:t>
            </a:r>
            <a:r>
              <a:rPr lang="nl-NL" dirty="0"/>
              <a:t> </a:t>
            </a:r>
            <a:r>
              <a:rPr lang="nl-NL" dirty="0" err="1"/>
              <a:t>months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945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21E4E82-E83F-414C-87B7-C1FBF3734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3" t="37459" r="4643" b="15780"/>
          <a:stretch/>
        </p:blipFill>
        <p:spPr>
          <a:xfrm>
            <a:off x="417426" y="1069521"/>
            <a:ext cx="11357145" cy="471895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6D4421BB-6632-4C1D-9F17-99A58043F080}"/>
              </a:ext>
            </a:extLst>
          </p:cNvPr>
          <p:cNvSpPr txBox="1"/>
          <p:nvPr/>
        </p:nvSpPr>
        <p:spPr>
          <a:xfrm>
            <a:off x="2764969" y="47805"/>
            <a:ext cx="666205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Correlation</a:t>
            </a:r>
            <a:r>
              <a:rPr lang="nl-NL" sz="2800" b="1" dirty="0"/>
              <a:t> </a:t>
            </a:r>
            <a:r>
              <a:rPr lang="nl-NL" sz="2800" b="1" dirty="0" err="1"/>
              <a:t>maps</a:t>
            </a:r>
            <a:r>
              <a:rPr lang="nl-NL" sz="2800" b="1" dirty="0"/>
              <a:t>: </a:t>
            </a:r>
            <a:r>
              <a:rPr lang="nl-NL" sz="2800" b="1" dirty="0" err="1"/>
              <a:t>what</a:t>
            </a:r>
            <a:r>
              <a:rPr lang="nl-NL" sz="2800" b="1" dirty="0"/>
              <a:t> </a:t>
            </a:r>
            <a:r>
              <a:rPr lang="nl-NL" sz="2800" b="1" dirty="0" err="1"/>
              <a:t>regions</a:t>
            </a:r>
            <a:r>
              <a:rPr lang="nl-NL" sz="2800" b="1" dirty="0"/>
              <a:t> are </a:t>
            </a:r>
            <a:r>
              <a:rPr lang="nl-NL" sz="2800" b="1" dirty="0" err="1"/>
              <a:t>influential</a:t>
            </a:r>
            <a:r>
              <a:rPr lang="nl-NL" sz="2800" b="1" dirty="0"/>
              <a:t> in </a:t>
            </a:r>
            <a:r>
              <a:rPr lang="nl-NL" sz="2800" b="1" dirty="0" err="1"/>
              <a:t>the</a:t>
            </a:r>
            <a:r>
              <a:rPr lang="nl-NL" sz="2800" b="1" dirty="0"/>
              <a:t> model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E98FB17-162D-47E6-8FB8-77A56915F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05" t="39047" r="2352" b="15238"/>
          <a:stretch/>
        </p:blipFill>
        <p:spPr>
          <a:xfrm>
            <a:off x="2004865" y="3722914"/>
            <a:ext cx="7881257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46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599AD-29EB-4C90-A222-34B5D254E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Summary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0B7CFFD-BCA1-42F1-9DF2-604E3FEF0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MITgcm</a:t>
            </a:r>
            <a:r>
              <a:rPr lang="nl-NL" dirty="0"/>
              <a:t> </a:t>
            </a:r>
            <a:r>
              <a:rPr lang="nl-NL" dirty="0" err="1"/>
              <a:t>regional</a:t>
            </a:r>
            <a:r>
              <a:rPr lang="nl-NL" dirty="0"/>
              <a:t> model does </a:t>
            </a:r>
            <a:r>
              <a:rPr lang="nl-NL" dirty="0" err="1"/>
              <a:t>not</a:t>
            </a:r>
            <a:r>
              <a:rPr lang="nl-NL" dirty="0"/>
              <a:t> show a </a:t>
            </a:r>
            <a:r>
              <a:rPr lang="nl-NL" dirty="0" err="1"/>
              <a:t>very</a:t>
            </a:r>
            <a:r>
              <a:rPr lang="nl-NL" dirty="0"/>
              <a:t> strong response in 1940s.</a:t>
            </a:r>
          </a:p>
          <a:p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masked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convection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model.</a:t>
            </a:r>
          </a:p>
        </p:txBody>
      </p:sp>
    </p:spTree>
    <p:extLst>
      <p:ext uri="{BB962C8B-B14F-4D97-AF65-F5344CB8AC3E}">
        <p14:creationId xmlns:p14="http://schemas.microsoft.com/office/powerpoint/2010/main" val="3830049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B2267-5414-494B-86EA-6DAB92A48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Plans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coming</a:t>
            </a:r>
            <a:r>
              <a:rPr lang="nl-NL" dirty="0"/>
              <a:t> </a:t>
            </a:r>
            <a:r>
              <a:rPr lang="nl-NL" dirty="0" err="1"/>
              <a:t>months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7E4F8CF-7BDF-4237-87A8-600820102D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146" y="1913880"/>
            <a:ext cx="7557707" cy="3443316"/>
          </a:xfrm>
        </p:spPr>
        <p:txBody>
          <a:bodyPr/>
          <a:lstStyle/>
          <a:p>
            <a:pPr marL="0" indent="0">
              <a:buNone/>
            </a:pPr>
            <a:r>
              <a:rPr lang="nl-NL" dirty="0" err="1"/>
              <a:t>Further</a:t>
            </a:r>
            <a:r>
              <a:rPr lang="nl-NL" dirty="0"/>
              <a:t> analysis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MITgcm</a:t>
            </a:r>
            <a:r>
              <a:rPr lang="nl-NL" dirty="0"/>
              <a:t> output</a:t>
            </a:r>
          </a:p>
          <a:p>
            <a:r>
              <a:rPr lang="nl-NL" dirty="0" err="1"/>
              <a:t>Composites</a:t>
            </a:r>
            <a:r>
              <a:rPr lang="nl-NL" dirty="0"/>
              <a:t> of strong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anomalies</a:t>
            </a:r>
            <a:r>
              <a:rPr lang="nl-NL" dirty="0"/>
              <a:t>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evolution</a:t>
            </a:r>
            <a:r>
              <a:rPr lang="nl-NL" dirty="0"/>
              <a:t> over time? Is </a:t>
            </a:r>
            <a:r>
              <a:rPr lang="nl-NL" dirty="0" err="1"/>
              <a:t>the</a:t>
            </a:r>
            <a:r>
              <a:rPr lang="nl-NL" dirty="0"/>
              <a:t> 1940s different?</a:t>
            </a:r>
          </a:p>
          <a:p>
            <a:r>
              <a:rPr lang="nl-NL" dirty="0" err="1"/>
              <a:t>Removing</a:t>
            </a:r>
            <a:r>
              <a:rPr lang="nl-NL" dirty="0"/>
              <a:t> </a:t>
            </a:r>
            <a:r>
              <a:rPr lang="nl-NL" dirty="0" err="1"/>
              <a:t>convection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composites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maps</a:t>
            </a:r>
            <a:r>
              <a:rPr lang="nl-NL" dirty="0"/>
              <a:t> change.</a:t>
            </a:r>
          </a:p>
          <a:p>
            <a:r>
              <a:rPr lang="nl-NL" dirty="0" err="1"/>
              <a:t>Possibly</a:t>
            </a:r>
            <a:r>
              <a:rPr lang="nl-NL" dirty="0"/>
              <a:t> new model runs</a:t>
            </a:r>
          </a:p>
          <a:p>
            <a:pPr marL="0" indent="0">
              <a:buNone/>
            </a:pPr>
            <a:r>
              <a:rPr lang="nl-NL" dirty="0" err="1"/>
              <a:t>Further</a:t>
            </a:r>
            <a:r>
              <a:rPr lang="nl-NL" dirty="0"/>
              <a:t> analysis of </a:t>
            </a:r>
            <a:r>
              <a:rPr lang="nl-NL" dirty="0" err="1"/>
              <a:t>the</a:t>
            </a:r>
            <a:r>
              <a:rPr lang="nl-NL" dirty="0"/>
              <a:t> PACE output</a:t>
            </a:r>
          </a:p>
          <a:p>
            <a:r>
              <a:rPr lang="nl-NL" dirty="0" err="1"/>
              <a:t>Further</a:t>
            </a:r>
            <a:r>
              <a:rPr lang="nl-NL" dirty="0"/>
              <a:t> </a:t>
            </a:r>
            <a:r>
              <a:rPr lang="nl-NL" dirty="0" err="1"/>
              <a:t>comparing</a:t>
            </a:r>
            <a:r>
              <a:rPr lang="nl-NL" dirty="0"/>
              <a:t> CESM2 </a:t>
            </a:r>
            <a:r>
              <a:rPr lang="nl-NL" dirty="0" err="1"/>
              <a:t>and</a:t>
            </a:r>
            <a:r>
              <a:rPr lang="nl-NL" dirty="0"/>
              <a:t> CESM1 PACE.</a:t>
            </a:r>
          </a:p>
          <a:p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at different </a:t>
            </a:r>
            <a:r>
              <a:rPr lang="nl-NL" dirty="0" err="1"/>
              <a:t>effects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PITT </a:t>
            </a:r>
            <a:r>
              <a:rPr lang="nl-NL" dirty="0" err="1"/>
              <a:t>winds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731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9743DF9-F374-4F3D-BE56-AEC83A9DC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5" t="10074" r="5000" b="9482"/>
          <a:stretch/>
        </p:blipFill>
        <p:spPr>
          <a:xfrm>
            <a:off x="1465566" y="379249"/>
            <a:ext cx="9260868" cy="4651851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EDD2B0AC-5D43-41EA-94B4-EDC98C7B86F8}"/>
              </a:ext>
            </a:extLst>
          </p:cNvPr>
          <p:cNvSpPr txBox="1"/>
          <p:nvPr/>
        </p:nvSpPr>
        <p:spPr>
          <a:xfrm>
            <a:off x="613367" y="4999530"/>
            <a:ext cx="113347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</a:rPr>
              <a:t>ONI over threshold of 0.5 for a minimal duration of 5 months (NOAA definition). </a:t>
            </a:r>
            <a:br>
              <a:rPr lang="en-US" sz="2000" b="0" dirty="0">
                <a:effectLst/>
                <a:latin typeface="Calibri" panose="020F0502020204030204" pitchFamily="34" charset="0"/>
              </a:rPr>
            </a:br>
            <a:endParaRPr lang="en-US" sz="2000" b="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</a:t>
            </a:r>
            <a:r>
              <a:rPr lang="en-US" sz="2000" b="0" dirty="0">
                <a:effectLst/>
                <a:latin typeface="Calibri" panose="020F0502020204030204" pitchFamily="34" charset="0"/>
              </a:rPr>
              <a:t>ime in months since the start of the detection. </a:t>
            </a:r>
            <a:br>
              <a:rPr lang="en-US" sz="2000" b="0" dirty="0">
                <a:effectLst/>
                <a:latin typeface="Calibri" panose="020F0502020204030204" pitchFamily="34" charset="0"/>
              </a:rPr>
            </a:br>
            <a:endParaRPr lang="en-US" sz="2000" b="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</a:rPr>
              <a:t>Blue line shows the 1940 event</a:t>
            </a:r>
            <a:r>
              <a:rPr lang="en-US" sz="2000" dirty="0">
                <a:latin typeface="Calibri" panose="020F0502020204030204" pitchFamily="34" charset="0"/>
              </a:rPr>
              <a:t>.</a:t>
            </a:r>
            <a:endParaRPr lang="nl-NL" sz="20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06AFCD83-95A1-44FE-9851-3CF32E27C68C}"/>
              </a:ext>
            </a:extLst>
          </p:cNvPr>
          <p:cNvSpPr/>
          <p:nvPr/>
        </p:nvSpPr>
        <p:spPr>
          <a:xfrm>
            <a:off x="1905000" y="2397760"/>
            <a:ext cx="172720" cy="19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CD35A22-C671-4C16-85E6-8A8A4C747B4F}"/>
              </a:ext>
            </a:extLst>
          </p:cNvPr>
          <p:cNvSpPr/>
          <p:nvPr/>
        </p:nvSpPr>
        <p:spPr>
          <a:xfrm>
            <a:off x="3552908" y="278295"/>
            <a:ext cx="170954" cy="132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212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2B9472-71C9-47D5-8145-364E0B177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PACE Ensemble </a:t>
            </a:r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71D98C-CB5D-4BC8-8D6C-EC02AD48D0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Mainly</a:t>
            </a:r>
            <a:r>
              <a:rPr lang="nl-NL" dirty="0"/>
              <a:t> </a:t>
            </a:r>
            <a:r>
              <a:rPr lang="nl-NL" dirty="0" err="1"/>
              <a:t>studying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</a:t>
            </a:r>
            <a:r>
              <a:rPr lang="nl-NL" dirty="0" err="1"/>
              <a:t>winds</a:t>
            </a:r>
            <a:r>
              <a:rPr lang="nl-NL" dirty="0"/>
              <a:t> over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Amundsen</a:t>
            </a:r>
            <a:r>
              <a:rPr lang="nl-NL" dirty="0"/>
              <a:t> Sea</a:t>
            </a:r>
          </a:p>
        </p:txBody>
      </p:sp>
    </p:spTree>
    <p:extLst>
      <p:ext uri="{BB962C8B-B14F-4D97-AF65-F5344CB8AC3E}">
        <p14:creationId xmlns:p14="http://schemas.microsoft.com/office/powerpoint/2010/main" val="180292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067DBB3-D905-4BAA-A927-4CCD4F62A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8" y="560125"/>
            <a:ext cx="10263803" cy="5737750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68220A80-A7AA-446B-B069-348D42F58A44}"/>
              </a:ext>
            </a:extLst>
          </p:cNvPr>
          <p:cNvSpPr/>
          <p:nvPr/>
        </p:nvSpPr>
        <p:spPr>
          <a:xfrm>
            <a:off x="3810000" y="2658386"/>
            <a:ext cx="690880" cy="1178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D83B6AE-427C-4F25-8293-A373C87D45E0}"/>
              </a:ext>
            </a:extLst>
          </p:cNvPr>
          <p:cNvSpPr txBox="1"/>
          <p:nvPr/>
        </p:nvSpPr>
        <p:spPr>
          <a:xfrm>
            <a:off x="2064498" y="129238"/>
            <a:ext cx="80630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Clear</a:t>
            </a:r>
            <a:r>
              <a:rPr lang="nl-NL" sz="2800" b="1" dirty="0"/>
              <a:t> </a:t>
            </a:r>
            <a:r>
              <a:rPr lang="nl-NL" sz="2800" b="1" dirty="0" err="1"/>
              <a:t>Positive</a:t>
            </a:r>
            <a:r>
              <a:rPr lang="nl-NL" sz="2800" b="1" dirty="0"/>
              <a:t> </a:t>
            </a:r>
            <a:r>
              <a:rPr lang="nl-NL" sz="2800" b="1" dirty="0" err="1"/>
              <a:t>Zonal</a:t>
            </a:r>
            <a:r>
              <a:rPr lang="nl-NL" sz="2800" b="1" dirty="0"/>
              <a:t> Wind </a:t>
            </a:r>
            <a:r>
              <a:rPr lang="nl-NL" sz="2800" b="1" dirty="0" err="1"/>
              <a:t>Anomaly</a:t>
            </a:r>
            <a:r>
              <a:rPr lang="nl-NL" sz="2800" b="1" dirty="0"/>
              <a:t> over </a:t>
            </a:r>
            <a:r>
              <a:rPr lang="nl-NL" sz="2800" b="1" dirty="0" err="1"/>
              <a:t>Shelf</a:t>
            </a:r>
            <a:r>
              <a:rPr lang="nl-NL" sz="2800" b="1" dirty="0"/>
              <a:t> Break</a:t>
            </a:r>
          </a:p>
        </p:txBody>
      </p:sp>
    </p:spTree>
    <p:extLst>
      <p:ext uri="{BB962C8B-B14F-4D97-AF65-F5344CB8AC3E}">
        <p14:creationId xmlns:p14="http://schemas.microsoft.com/office/powerpoint/2010/main" val="414233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28E54AC-0E4E-4E45-B60F-8F0B15C43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8731" r="3839" b="6824"/>
          <a:stretch/>
        </p:blipFill>
        <p:spPr>
          <a:xfrm>
            <a:off x="767443" y="533400"/>
            <a:ext cx="10657114" cy="57912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3896E1F-1002-427F-955A-876323C53049}"/>
              </a:ext>
            </a:extLst>
          </p:cNvPr>
          <p:cNvSpPr txBox="1"/>
          <p:nvPr/>
        </p:nvSpPr>
        <p:spPr>
          <a:xfrm>
            <a:off x="2565242" y="102513"/>
            <a:ext cx="70615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Clear</a:t>
            </a:r>
            <a:r>
              <a:rPr lang="nl-NL" sz="2800" b="1" dirty="0"/>
              <a:t> </a:t>
            </a:r>
            <a:r>
              <a:rPr lang="nl-NL" sz="2800" b="1" dirty="0" err="1"/>
              <a:t>Positive</a:t>
            </a:r>
            <a:r>
              <a:rPr lang="nl-NL" sz="2800" b="1" dirty="0"/>
              <a:t> </a:t>
            </a:r>
            <a:r>
              <a:rPr lang="nl-NL" sz="2800" b="1" dirty="0" err="1"/>
              <a:t>Zonal</a:t>
            </a:r>
            <a:r>
              <a:rPr lang="nl-NL" sz="2800" b="1" dirty="0"/>
              <a:t> Wind </a:t>
            </a:r>
            <a:r>
              <a:rPr lang="nl-NL" sz="2800" b="1" dirty="0" err="1"/>
              <a:t>Anomaly</a:t>
            </a:r>
            <a:endParaRPr lang="nl-NL" sz="2800" b="1" dirty="0"/>
          </a:p>
        </p:txBody>
      </p:sp>
    </p:spTree>
    <p:extLst>
      <p:ext uri="{BB962C8B-B14F-4D97-AF65-F5344CB8AC3E}">
        <p14:creationId xmlns:p14="http://schemas.microsoft.com/office/powerpoint/2010/main" val="3492350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307316E9-17C2-4C94-9E82-5E61159BC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" t="8658" r="4157" b="30563"/>
          <a:stretch/>
        </p:blipFill>
        <p:spPr>
          <a:xfrm>
            <a:off x="93296" y="973778"/>
            <a:ext cx="12098704" cy="464622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07CFD01E-0879-4107-8C66-880A5B477249}"/>
              </a:ext>
            </a:extLst>
          </p:cNvPr>
          <p:cNvSpPr/>
          <p:nvPr/>
        </p:nvSpPr>
        <p:spPr>
          <a:xfrm>
            <a:off x="1717482" y="1630017"/>
            <a:ext cx="170954" cy="132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129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DEF2451-24AF-4AB8-8408-7D9E7A6E6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7" t="8889" r="5625" b="6349"/>
          <a:stretch/>
        </p:blipFill>
        <p:spPr>
          <a:xfrm>
            <a:off x="903514" y="522514"/>
            <a:ext cx="10384972" cy="581297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7C2997BD-5775-48CD-9422-643F7CFE4138}"/>
              </a:ext>
            </a:extLst>
          </p:cNvPr>
          <p:cNvSpPr/>
          <p:nvPr/>
        </p:nvSpPr>
        <p:spPr>
          <a:xfrm>
            <a:off x="3552908" y="278295"/>
            <a:ext cx="170954" cy="132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z</a:t>
            </a:r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FBF8395-B839-41DC-BCE5-CD24A55F619F}"/>
              </a:ext>
            </a:extLst>
          </p:cNvPr>
          <p:cNvSpPr txBox="1"/>
          <p:nvPr/>
        </p:nvSpPr>
        <p:spPr>
          <a:xfrm>
            <a:off x="2638129" y="62851"/>
            <a:ext cx="70615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Similar</a:t>
            </a:r>
            <a:r>
              <a:rPr lang="nl-NL" sz="2800" b="1" dirty="0"/>
              <a:t> </a:t>
            </a:r>
            <a:r>
              <a:rPr lang="nl-NL" sz="2800" b="1" dirty="0" err="1"/>
              <a:t>Pattern</a:t>
            </a:r>
            <a:r>
              <a:rPr lang="nl-NL" sz="2800" b="1" dirty="0"/>
              <a:t> as </a:t>
            </a:r>
            <a:r>
              <a:rPr lang="nl-NL" sz="2800" b="1" dirty="0" err="1"/>
              <a:t>Mean</a:t>
            </a:r>
            <a:r>
              <a:rPr lang="nl-NL" sz="2800" b="1" dirty="0"/>
              <a:t> ENSO</a:t>
            </a:r>
          </a:p>
        </p:txBody>
      </p:sp>
    </p:spTree>
    <p:extLst>
      <p:ext uri="{BB962C8B-B14F-4D97-AF65-F5344CB8AC3E}">
        <p14:creationId xmlns:p14="http://schemas.microsoft.com/office/powerpoint/2010/main" val="317955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485F91A-334E-4722-874B-830FBB519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9048" r="8125" b="6666"/>
          <a:stretch/>
        </p:blipFill>
        <p:spPr>
          <a:xfrm>
            <a:off x="952500" y="1174947"/>
            <a:ext cx="10287000" cy="5780314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3AB3D221-CDED-4664-9499-67CFE456A7A0}"/>
              </a:ext>
            </a:extLst>
          </p:cNvPr>
          <p:cNvSpPr txBox="1"/>
          <p:nvPr/>
        </p:nvSpPr>
        <p:spPr>
          <a:xfrm>
            <a:off x="2565242" y="410226"/>
            <a:ext cx="70615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/>
              <a:t>Wind response </a:t>
            </a:r>
            <a:r>
              <a:rPr lang="nl-NL" sz="2800" b="1" dirty="0" err="1"/>
              <a:t>seem</a:t>
            </a:r>
            <a:r>
              <a:rPr lang="nl-NL" sz="2800" b="1" dirty="0"/>
              <a:t> </a:t>
            </a:r>
            <a:r>
              <a:rPr lang="nl-NL" sz="2800" b="1" dirty="0" err="1"/>
              <a:t>weaker</a:t>
            </a:r>
            <a:r>
              <a:rPr lang="nl-NL" sz="2800" b="1" dirty="0"/>
              <a:t> </a:t>
            </a:r>
            <a:r>
              <a:rPr lang="nl-NL" sz="2800" b="1" dirty="0" err="1"/>
              <a:t>than</a:t>
            </a:r>
            <a:r>
              <a:rPr lang="nl-NL" sz="2800" b="1" dirty="0"/>
              <a:t> </a:t>
            </a:r>
            <a:r>
              <a:rPr lang="nl-NL" sz="2800" b="1" dirty="0" err="1"/>
              <a:t>mean</a:t>
            </a:r>
            <a:r>
              <a:rPr lang="nl-NL" sz="2800" b="1" dirty="0"/>
              <a:t> ENSO</a:t>
            </a:r>
          </a:p>
        </p:txBody>
      </p:sp>
    </p:spTree>
    <p:extLst>
      <p:ext uri="{BB962C8B-B14F-4D97-AF65-F5344CB8AC3E}">
        <p14:creationId xmlns:p14="http://schemas.microsoft.com/office/powerpoint/2010/main" val="2276594449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1" id="{922CF800-1864-A146-8406-D723247B2F6A}" vid="{9B1D9458-2A1C-0B48-BBE6-B0E929882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</Template>
  <TotalTime>886</TotalTime>
  <Words>349</Words>
  <Application>Microsoft Office PowerPoint</Application>
  <PresentationFormat>Breedbeeld</PresentationFormat>
  <Paragraphs>44</Paragraphs>
  <Slides>22</Slides>
  <Notes>0</Notes>
  <HiddenSlides>4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30" baseType="lpstr">
      <vt:lpstr>Arial</vt:lpstr>
      <vt:lpstr>Calibri</vt:lpstr>
      <vt:lpstr>Merriweather Light</vt:lpstr>
      <vt:lpstr>Merriweather Regular</vt:lpstr>
      <vt:lpstr>Open Sans</vt:lpstr>
      <vt:lpstr>Open Sans Light</vt:lpstr>
      <vt:lpstr>Verdana</vt:lpstr>
      <vt:lpstr>Utrecht University</vt:lpstr>
      <vt:lpstr>  Meeting 25-2-2022 Overview of progress and plans</vt:lpstr>
      <vt:lpstr>Content</vt:lpstr>
      <vt:lpstr>PowerPoint-presentatie</vt:lpstr>
      <vt:lpstr>PACE Ensemble results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Are the 1940s an exceptional time for zonal shelf winds?</vt:lpstr>
      <vt:lpstr>MITgcm results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Summary</vt:lpstr>
      <vt:lpstr>Plans for the coming months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results and plans</dc:title>
  <dc:creator>Janzing, G.W. (Joren)</dc:creator>
  <cp:lastModifiedBy>Janzing, G.W. (Joren)</cp:lastModifiedBy>
  <cp:revision>5</cp:revision>
  <dcterms:created xsi:type="dcterms:W3CDTF">2022-02-24T10:50:03Z</dcterms:created>
  <dcterms:modified xsi:type="dcterms:W3CDTF">2022-02-25T18:18:04Z</dcterms:modified>
</cp:coreProperties>
</file>